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2" r:id="rId4"/>
    <p:sldId id="334" r:id="rId5"/>
    <p:sldId id="322" r:id="rId6"/>
    <p:sldId id="347" r:id="rId7"/>
    <p:sldId id="348" r:id="rId8"/>
    <p:sldId id="349" r:id="rId9"/>
    <p:sldId id="320" r:id="rId10"/>
    <p:sldId id="345" r:id="rId11"/>
    <p:sldId id="343" r:id="rId12"/>
    <p:sldId id="344" r:id="rId13"/>
    <p:sldId id="340" r:id="rId14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413"/>
    <a:srgbClr val="7A8E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3" autoAdjust="0"/>
    <p:restoredTop sz="94681" autoAdjust="0"/>
  </p:normalViewPr>
  <p:slideViewPr>
    <p:cSldViewPr snapToObjects="1">
      <p:cViewPr>
        <p:scale>
          <a:sx n="75" d="100"/>
          <a:sy n="75" d="100"/>
        </p:scale>
        <p:origin x="-788" y="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1968" y="-8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9BBAE43-83C5-4517-A4C4-D0240648E2D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9697B41-5A47-4131-A05E-E06A972A665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CF978-8A81-4BBE-B0A0-9B12F70A533B}" type="slidenum">
              <a:rPr lang="de-DE"/>
              <a:pPr/>
              <a:t>1</a:t>
            </a:fld>
            <a:endParaRPr 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0E8A9-CA51-4E6E-BB35-7B2EB677F745}" type="slidenum">
              <a:rPr lang="de-DE"/>
              <a:pPr/>
              <a:t>11</a:t>
            </a:fld>
            <a:endParaRPr lang="de-DE"/>
          </a:p>
        </p:txBody>
      </p:sp>
      <p:sp>
        <p:nvSpPr>
          <p:cNvPr id="3635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F63B4D26-344D-496C-9295-26F1D1C568AA}" type="slidenum">
              <a:rPr lang="de-DE" sz="1300"/>
              <a:pPr algn="r" defTabSz="990600"/>
              <a:t>11</a:t>
            </a:fld>
            <a:endParaRPr lang="de-DE" sz="130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</a:t>
            </a:r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662F1-3C41-4078-B218-5461AF9F1573}" type="slidenum">
              <a:rPr lang="de-DE"/>
              <a:pPr/>
              <a:t>12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Ok,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talk,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 </a:t>
            </a:r>
            <a:r>
              <a:rPr lang="de-DE" dirty="0" err="1"/>
              <a:t>hope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in </a:t>
            </a:r>
            <a:r>
              <a:rPr lang="de-DE" dirty="0" smtClean="0"/>
              <a:t>Hamburg </a:t>
            </a:r>
            <a:r>
              <a:rPr lang="de-DE" dirty="0" err="1" smtClean="0"/>
              <a:t>next</a:t>
            </a:r>
            <a:r>
              <a:rPr lang="de-DE" smtClean="0"/>
              <a:t> Summer</a:t>
            </a:r>
            <a:r>
              <a:rPr lang="de-DE" dirty="0"/>
              <a:t>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4C795-8078-49ED-80E5-1F97D6CD0E85}" type="slidenum">
              <a:rPr lang="de-DE"/>
              <a:pPr/>
              <a:t>2</a:t>
            </a:fld>
            <a:endParaRPr lang="de-DE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6D2CA-FCF5-4240-B89E-E82304E3F8B3}" type="slidenum">
              <a:rPr lang="de-DE"/>
              <a:pPr/>
              <a:t>3</a:t>
            </a:fld>
            <a:endParaRPr lang="de-DE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54D2-5C3E-47E2-AD62-F1D4BDA1D110}" type="slidenum">
              <a:rPr lang="de-DE"/>
              <a:pPr/>
              <a:t>4</a:t>
            </a:fld>
            <a:endParaRPr lang="de-DE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 will give you the answer on this slide:</a:t>
            </a:r>
          </a:p>
          <a:p>
            <a:pPr>
              <a:lnSpc>
                <a:spcPct val="90000"/>
              </a:lnSpc>
            </a:pPr>
            <a:r>
              <a:rPr lang="en-GB"/>
              <a:t>- At ISC there are all important European HPC key players. There is no other place in the world where you can meet them on one spot. </a:t>
            </a:r>
          </a:p>
          <a:p>
            <a:pPr>
              <a:lnSpc>
                <a:spcPct val="90000"/>
              </a:lnSpc>
            </a:pPr>
            <a:r>
              <a:rPr lang="en-GB"/>
              <a:t>- Then, ISC has grown to an ideal size with participant numbers of around 1000, which ensures productive sessions and interactions in a familiar atmosphere. </a:t>
            </a:r>
          </a:p>
          <a:p>
            <a:pPr>
              <a:lnSpc>
                <a:spcPct val="90000"/>
              </a:lnSpc>
            </a:pPr>
            <a:r>
              <a:rPr lang="en-GB"/>
              <a:t>- Our conference program is exceptional. We try every year to excell last year’s program. (And since we celebrate our twenty-second anniversary this year, you might estimate the quality of this year’s program. ) The particular feature of our program is, that the speakers of the main track, which is a single track, are hand-selected. Only the best minds of the HPC community will present at ISC. This to guarantee the best quality of the presentations.</a:t>
            </a:r>
          </a:p>
          <a:p>
            <a:pPr>
              <a:lnSpc>
                <a:spcPct val="90000"/>
              </a:lnSpc>
            </a:pPr>
            <a:r>
              <a:rPr lang="en-GB"/>
              <a:t>- ISC’s Exhibition with appr. 100 exhibitors from industry and research is the perfect place for meeting the key players of the European supercomputing market.</a:t>
            </a:r>
          </a:p>
          <a:p>
            <a:pPr>
              <a:lnSpc>
                <a:spcPct val="90000"/>
              </a:lnSpc>
            </a:pPr>
            <a:r>
              <a:rPr lang="en-GB"/>
              <a:t>- Another reason to attend are our legendary after hour social events, where all attendees get to know each other, keep in touch and do business in a great and familiar atmosphere.</a:t>
            </a:r>
          </a:p>
          <a:p>
            <a:pPr>
              <a:lnSpc>
                <a:spcPct val="90000"/>
              </a:lnSpc>
            </a:pPr>
            <a:r>
              <a:rPr lang="en-GB"/>
              <a:t>- Last but not least: the location itself, Dresden is one of the most beautiful cities in the world</a:t>
            </a:r>
          </a:p>
          <a:p>
            <a:pPr>
              <a:lnSpc>
                <a:spcPct val="90000"/>
              </a:lnSpc>
            </a:pPr>
            <a:r>
              <a:rPr lang="en-GB"/>
              <a:t>Before I continue with my talk, I will show you some photographs to give you an impression of the particular atmosphere of our event</a:t>
            </a:r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54D2-5C3E-47E2-AD62-F1D4BDA1D110}" type="slidenum">
              <a:rPr lang="de-DE"/>
              <a:pPr/>
              <a:t>5</a:t>
            </a:fld>
            <a:endParaRPr lang="de-DE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 will give you the answer on this slide:</a:t>
            </a:r>
          </a:p>
          <a:p>
            <a:pPr>
              <a:lnSpc>
                <a:spcPct val="90000"/>
              </a:lnSpc>
            </a:pPr>
            <a:r>
              <a:rPr lang="en-GB"/>
              <a:t>- At ISC there are all important European HPC key players. There is no other place in the world where you can meet them on one spot. </a:t>
            </a:r>
          </a:p>
          <a:p>
            <a:pPr>
              <a:lnSpc>
                <a:spcPct val="90000"/>
              </a:lnSpc>
            </a:pPr>
            <a:r>
              <a:rPr lang="en-GB"/>
              <a:t>- Then, ISC has grown to an ideal size with participant numbers of around 1000, which ensures productive sessions and interactions in a familiar atmosphere. </a:t>
            </a:r>
          </a:p>
          <a:p>
            <a:pPr>
              <a:lnSpc>
                <a:spcPct val="90000"/>
              </a:lnSpc>
            </a:pPr>
            <a:r>
              <a:rPr lang="en-GB"/>
              <a:t>- Our conference program is exceptional. We try every year to excell last year’s program. (And since we celebrate our twenty-second anniversary this year, you might estimate the quality of this year’s program. ) The particular feature of our program is, that the speakers of the main track, which is a single track, are hand-selected. Only the best minds of the HPC community will present at ISC. This to guarantee the best quality of the presentations.</a:t>
            </a:r>
          </a:p>
          <a:p>
            <a:pPr>
              <a:lnSpc>
                <a:spcPct val="90000"/>
              </a:lnSpc>
            </a:pPr>
            <a:r>
              <a:rPr lang="en-GB"/>
              <a:t>- ISC’s Exhibition with appr. 100 exhibitors from industry and research is the perfect place for meeting the key players of the European supercomputing market.</a:t>
            </a:r>
          </a:p>
          <a:p>
            <a:pPr>
              <a:lnSpc>
                <a:spcPct val="90000"/>
              </a:lnSpc>
            </a:pPr>
            <a:r>
              <a:rPr lang="en-GB"/>
              <a:t>- Another reason to attend are our legendary after hour social events, where all attendees get to know each other, keep in touch and do business in a great and familiar atmosphere.</a:t>
            </a:r>
          </a:p>
          <a:p>
            <a:pPr>
              <a:lnSpc>
                <a:spcPct val="90000"/>
              </a:lnSpc>
            </a:pPr>
            <a:r>
              <a:rPr lang="en-GB"/>
              <a:t>- Last but not least: the location itself, Dresden is one of the most beautiful cities in the world</a:t>
            </a:r>
          </a:p>
          <a:p>
            <a:pPr>
              <a:lnSpc>
                <a:spcPct val="90000"/>
              </a:lnSpc>
            </a:pPr>
            <a:r>
              <a:rPr lang="en-GB"/>
              <a:t>Before I continue with my talk, I will show you some photographs to give you an impression of the particular atmosphere of our event</a:t>
            </a:r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54D2-5C3E-47E2-AD62-F1D4BDA1D110}" type="slidenum">
              <a:rPr lang="de-DE"/>
              <a:pPr/>
              <a:t>6</a:t>
            </a:fld>
            <a:endParaRPr lang="de-DE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 will give you the answer on this slide:</a:t>
            </a:r>
          </a:p>
          <a:p>
            <a:pPr>
              <a:lnSpc>
                <a:spcPct val="90000"/>
              </a:lnSpc>
            </a:pPr>
            <a:r>
              <a:rPr lang="en-GB"/>
              <a:t>- At ISC there are all important European HPC key players. There is no other place in the world where you can meet them on one spot. </a:t>
            </a:r>
          </a:p>
          <a:p>
            <a:pPr>
              <a:lnSpc>
                <a:spcPct val="90000"/>
              </a:lnSpc>
            </a:pPr>
            <a:r>
              <a:rPr lang="en-GB"/>
              <a:t>- Then, ISC has grown to an ideal size with participant numbers of around 1000, which ensures productive sessions and interactions in a familiar atmosphere. </a:t>
            </a:r>
          </a:p>
          <a:p>
            <a:pPr>
              <a:lnSpc>
                <a:spcPct val="90000"/>
              </a:lnSpc>
            </a:pPr>
            <a:r>
              <a:rPr lang="en-GB"/>
              <a:t>- Our conference program is exceptional. We try every year to excell last year’s program. (And since we celebrate our twenty-second anniversary this year, you might estimate the quality of this year’s program. ) The particular feature of our program is, that the speakers of the main track, which is a single track, are hand-selected. Only the best minds of the HPC community will present at ISC. This to guarantee the best quality of the presentations.</a:t>
            </a:r>
          </a:p>
          <a:p>
            <a:pPr>
              <a:lnSpc>
                <a:spcPct val="90000"/>
              </a:lnSpc>
            </a:pPr>
            <a:r>
              <a:rPr lang="en-GB"/>
              <a:t>- ISC’s Exhibition with appr. 100 exhibitors from industry and research is the perfect place for meeting the key players of the European supercomputing market.</a:t>
            </a:r>
          </a:p>
          <a:p>
            <a:pPr>
              <a:lnSpc>
                <a:spcPct val="90000"/>
              </a:lnSpc>
            </a:pPr>
            <a:r>
              <a:rPr lang="en-GB"/>
              <a:t>- Another reason to attend are our legendary after hour social events, where all attendees get to know each other, keep in touch and do business in a great and familiar atmosphere.</a:t>
            </a:r>
          </a:p>
          <a:p>
            <a:pPr>
              <a:lnSpc>
                <a:spcPct val="90000"/>
              </a:lnSpc>
            </a:pPr>
            <a:r>
              <a:rPr lang="en-GB"/>
              <a:t>- Last but not least: the location itself, Dresden is one of the most beautiful cities in the world</a:t>
            </a:r>
          </a:p>
          <a:p>
            <a:pPr>
              <a:lnSpc>
                <a:spcPct val="90000"/>
              </a:lnSpc>
            </a:pPr>
            <a:r>
              <a:rPr lang="en-GB"/>
              <a:t>Before I continue with my talk, I will show you some photographs to give you an impression of the particular atmosphere of our event</a:t>
            </a: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54D2-5C3E-47E2-AD62-F1D4BDA1D110}" type="slidenum">
              <a:rPr lang="de-DE"/>
              <a:pPr/>
              <a:t>7</a:t>
            </a:fld>
            <a:endParaRPr lang="de-DE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 will give you the answer on this slide:</a:t>
            </a:r>
          </a:p>
          <a:p>
            <a:pPr>
              <a:lnSpc>
                <a:spcPct val="90000"/>
              </a:lnSpc>
            </a:pPr>
            <a:r>
              <a:rPr lang="en-GB"/>
              <a:t>- At ISC there are all important European HPC key players. There is no other place in the world where you can meet them on one spot. </a:t>
            </a:r>
          </a:p>
          <a:p>
            <a:pPr>
              <a:lnSpc>
                <a:spcPct val="90000"/>
              </a:lnSpc>
            </a:pPr>
            <a:r>
              <a:rPr lang="en-GB"/>
              <a:t>- Then, ISC has grown to an ideal size with participant numbers of around 1000, which ensures productive sessions and interactions in a familiar atmosphere. </a:t>
            </a:r>
          </a:p>
          <a:p>
            <a:pPr>
              <a:lnSpc>
                <a:spcPct val="90000"/>
              </a:lnSpc>
            </a:pPr>
            <a:r>
              <a:rPr lang="en-GB"/>
              <a:t>- Our conference program is exceptional. We try every year to excell last year’s program. (And since we celebrate our twenty-second anniversary this year, you might estimate the quality of this year’s program. ) The particular feature of our program is, that the speakers of the main track, which is a single track, are hand-selected. Only the best minds of the HPC community will present at ISC. This to guarantee the best quality of the presentations.</a:t>
            </a:r>
          </a:p>
          <a:p>
            <a:pPr>
              <a:lnSpc>
                <a:spcPct val="90000"/>
              </a:lnSpc>
            </a:pPr>
            <a:r>
              <a:rPr lang="en-GB"/>
              <a:t>- ISC’s Exhibition with appr. 100 exhibitors from industry and research is the perfect place for meeting the key players of the European supercomputing market.</a:t>
            </a:r>
          </a:p>
          <a:p>
            <a:pPr>
              <a:lnSpc>
                <a:spcPct val="90000"/>
              </a:lnSpc>
            </a:pPr>
            <a:r>
              <a:rPr lang="en-GB"/>
              <a:t>- Another reason to attend are our legendary after hour social events, where all attendees get to know each other, keep in touch and do business in a great and familiar atmosphere.</a:t>
            </a:r>
          </a:p>
          <a:p>
            <a:pPr>
              <a:lnSpc>
                <a:spcPct val="90000"/>
              </a:lnSpc>
            </a:pPr>
            <a:r>
              <a:rPr lang="en-GB"/>
              <a:t>- Last but not least: the location itself, Dresden is one of the most beautiful cities in the world</a:t>
            </a:r>
          </a:p>
          <a:p>
            <a:pPr>
              <a:lnSpc>
                <a:spcPct val="90000"/>
              </a:lnSpc>
            </a:pPr>
            <a:r>
              <a:rPr lang="en-GB"/>
              <a:t>Before I continue with my talk, I will show you some photographs to give you an impression of the particular atmosphere of our event</a:t>
            </a:r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03685-FA34-46F4-8FB3-ACA619A0A8D9}" type="slidenum">
              <a:rPr lang="de-DE"/>
              <a:pPr/>
              <a:t>8</a:t>
            </a:fld>
            <a:endParaRPr lang="de-DE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C5F49-410C-4133-8484-DF7DD7091016}" type="slidenum">
              <a:rPr lang="de-DE"/>
              <a:pPr/>
              <a:t>10</a:t>
            </a:fld>
            <a:endParaRPr lang="de-DE"/>
          </a:p>
        </p:txBody>
      </p:sp>
      <p:sp>
        <p:nvSpPr>
          <p:cNvPr id="35737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90F8F52C-A5DF-4395-858A-F2AB5D352C9B}" type="slidenum">
              <a:rPr lang="de-DE" sz="1300"/>
              <a:pPr algn="r" defTabSz="990600"/>
              <a:t>10</a:t>
            </a:fld>
            <a:endParaRPr lang="de-DE" sz="130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8BE16F5E-1205-4AFB-A77C-E14CC13D2B9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7200FAD6-E004-4AC8-B341-7FEEF20612D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854EB615-3911-4DD0-9B53-48BE22EF75D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EFBC24ED-58BA-45F1-8028-4D4BCF17500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A8832A52-7E1C-4ADD-AFAC-7DF6B0EEC0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6A1DD73-51CC-46C8-9475-0D1A78D4005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106BB143-D3F8-416B-A305-E1CA990858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6654FE2-24A3-4F59-B0FC-BFE1F32B204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F62747A4-622D-4207-BBAC-B93AD583141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298B9A1A-2CDE-47AD-9237-1DBBE888B2F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117D013C-0933-4532-BF16-8890AFCEBF3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12075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403850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A3F01190-89F2-4FE4-9177-4FB6CAC294D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712075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403850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4ABB733E-8D25-4F89-8AF8-046959673A8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712075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5403850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E563B6D2-8C4F-4D53-8DC0-AC4DEFE5F4A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712075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5403850" y="6519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C8F76E0D-E93E-487A-A3F5-038EEE47075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PowerPoint_Star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2075" y="65198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MetaBook-Roman" pitchFamily="34" charset="0"/>
              </a:defRPr>
            </a:lvl1pPr>
          </a:lstStyle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owerPoin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2075" y="65198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MetaBook-Roman" pitchFamily="34" charset="0"/>
              </a:defRPr>
            </a:lvl1pPr>
          </a:lstStyle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03850" y="65198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MetaBook-Roman" pitchFamily="34" charset="0"/>
              </a:defRPr>
            </a:lvl1pPr>
          </a:lstStyle>
          <a:p>
            <a:r>
              <a:rPr lang="de-DE"/>
              <a:t>Page </a:t>
            </a:r>
            <a:fld id="{D4C0FDD6-CF36-45A1-A304-51498D884712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41" name="Picture 17" descr="logo_neu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875213" y="115888"/>
            <a:ext cx="4797425" cy="7254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CE14-FDE2-489D-82E0-53A17F576804}" type="datetime4">
              <a:rPr lang="en-US"/>
              <a:pPr/>
              <a:t>October 14, 2008</a:t>
            </a:fld>
            <a:endParaRPr lang="en-US"/>
          </a:p>
        </p:txBody>
      </p:sp>
      <p:pic>
        <p:nvPicPr>
          <p:cNvPr id="2054" name="Picture 6" descr="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0" y="692150"/>
            <a:ext cx="35893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22500" y="6486525"/>
            <a:ext cx="5187950" cy="371475"/>
          </a:xfrm>
          <a:prstGeom prst="rect">
            <a:avLst/>
          </a:prstGeom>
          <a:solidFill>
            <a:srgbClr val="8B04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MetaBook-Roman" pitchFamily="34" charset="0"/>
              </a:rPr>
              <a:t>www.supercomp.de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1350" y="4268788"/>
            <a:ext cx="61976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etaBold-Roman" pitchFamily="34" charset="0"/>
              </a:rPr>
              <a:t>Europe’s </a:t>
            </a:r>
            <a:r>
              <a:rPr lang="en-US" sz="2800" dirty="0">
                <a:solidFill>
                  <a:srgbClr val="860413"/>
                </a:solidFill>
                <a:latin typeface="MetaBold-Roman" pitchFamily="34" charset="0"/>
              </a:rPr>
              <a:t>Premier</a:t>
            </a:r>
            <a:r>
              <a:rPr lang="en-US" sz="2800" dirty="0">
                <a:solidFill>
                  <a:schemeClr val="bg1"/>
                </a:solidFill>
                <a:latin typeface="MetaBold-Roman" pitchFamily="34" charset="0"/>
              </a:rPr>
              <a:t> HPC Event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MetaBold-Roman" pitchFamily="34" charset="0"/>
              </a:rPr>
              <a:t>ISC’09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MetaBold-Roman" pitchFamily="34" charset="0"/>
              </a:rPr>
              <a:t>June 23-26, 2009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MetaBold-Roman" pitchFamily="34" charset="0"/>
              </a:rPr>
              <a:t>Hamburg</a:t>
            </a:r>
            <a:endParaRPr lang="en-US" sz="2800" dirty="0">
              <a:solidFill>
                <a:schemeClr val="bg1"/>
              </a:solidFill>
              <a:latin typeface="MetaBold-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2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84C0E0F2-B202-4177-B8AF-B0F1408EAC27}" type="slidenum">
              <a:rPr lang="de-DE"/>
              <a:pPr/>
              <a:t>10</a:t>
            </a:fld>
            <a:endParaRPr lang="de-DE"/>
          </a:p>
        </p:txBody>
      </p:sp>
      <p:sp>
        <p:nvSpPr>
          <p:cNvPr id="356357" name="AutoShape 24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MetaBold-Roman" pitchFamily="34" charset="0"/>
            </a:endParaRPr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406400" y="1196975"/>
            <a:ext cx="891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860413"/>
                </a:solidFill>
                <a:latin typeface="MetaBook-Roman" pitchFamily="34" charset="0"/>
              </a:rPr>
              <a:t>ISC’09 Platinum Sponsors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  <p:graphicFrame>
        <p:nvGraphicFramePr>
          <p:cNvPr id="356416" name="Group 64"/>
          <p:cNvGraphicFramePr>
            <a:graphicFrameLocks noGrp="1"/>
          </p:cNvGraphicFramePr>
          <p:nvPr/>
        </p:nvGraphicFramePr>
        <p:xfrm>
          <a:off x="584200" y="1700213"/>
          <a:ext cx="8580438" cy="4392613"/>
        </p:xfrm>
        <a:graphic>
          <a:graphicData uri="http://schemas.openxmlformats.org/drawingml/2006/table">
            <a:tbl>
              <a:tblPr/>
              <a:tblGrid>
                <a:gridCol w="4291013"/>
                <a:gridCol w="4289425"/>
              </a:tblGrid>
              <a:tr h="219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6412" name="Picture 60" descr="intel_4c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808163"/>
            <a:ext cx="2728912" cy="1901825"/>
          </a:xfrm>
          <a:prstGeom prst="rect">
            <a:avLst/>
          </a:prstGeom>
          <a:noFill/>
        </p:spPr>
      </p:pic>
      <p:pic>
        <p:nvPicPr>
          <p:cNvPr id="356413" name="Picture 61" descr="microsoft_logo_kr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6050" y="2490788"/>
            <a:ext cx="3587750" cy="542925"/>
          </a:xfrm>
          <a:prstGeom prst="rect">
            <a:avLst/>
          </a:prstGeom>
          <a:noFill/>
        </p:spPr>
      </p:pic>
      <p:pic>
        <p:nvPicPr>
          <p:cNvPr id="356414" name="Picture 62" descr="logo_sun_cmyk_t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264025"/>
            <a:ext cx="2632075" cy="1397000"/>
          </a:xfrm>
          <a:prstGeom prst="rect">
            <a:avLst/>
          </a:prstGeom>
          <a:noFill/>
        </p:spPr>
      </p:pic>
      <p:pic>
        <p:nvPicPr>
          <p:cNvPr id="356415" name="Picture 63" descr="Supermicro Logo1 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4635500"/>
            <a:ext cx="3703638" cy="463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32CE804D-763A-43A0-8E3E-CF3BF44880CF}" type="slidenum">
              <a:rPr lang="de-DE"/>
              <a:pPr/>
              <a:t>11</a:t>
            </a:fld>
            <a:endParaRPr lang="de-DE"/>
          </a:p>
        </p:txBody>
      </p:sp>
      <p:sp>
        <p:nvSpPr>
          <p:cNvPr id="362498" name="AutoShape 24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MetaBold-Roman" pitchFamily="34" charset="0"/>
            </a:endParaRP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584200" y="1700213"/>
            <a:ext cx="8915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860413"/>
                </a:solidFill>
                <a:latin typeface="MetaBook-Roman" pitchFamily="34" charset="0"/>
              </a:rPr>
              <a:t>ISC’09 Gold Sponsors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  <p:graphicFrame>
        <p:nvGraphicFramePr>
          <p:cNvPr id="362535" name="Group 39"/>
          <p:cNvGraphicFramePr>
            <a:graphicFrameLocks noGrp="1"/>
          </p:cNvGraphicFramePr>
          <p:nvPr/>
        </p:nvGraphicFramePr>
        <p:xfrm>
          <a:off x="584200" y="1520825"/>
          <a:ext cx="8580438" cy="4371976"/>
        </p:xfrm>
        <a:graphic>
          <a:graphicData uri="http://schemas.openxmlformats.org/drawingml/2006/table">
            <a:tbl>
              <a:tblPr/>
              <a:tblGrid>
                <a:gridCol w="4291013"/>
                <a:gridCol w="4289425"/>
              </a:tblGrid>
              <a:tr h="248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7A8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2534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100263"/>
            <a:ext cx="8397875" cy="1176337"/>
          </a:xfrm>
          <a:prstGeom prst="rect">
            <a:avLst/>
          </a:prstGeom>
          <a:noFill/>
        </p:spPr>
      </p:pic>
      <p:sp>
        <p:nvSpPr>
          <p:cNvPr id="362536" name="Rectangle 40"/>
          <p:cNvSpPr>
            <a:spLocks noChangeArrowheads="1"/>
          </p:cNvSpPr>
          <p:nvPr/>
        </p:nvSpPr>
        <p:spPr bwMode="auto">
          <a:xfrm>
            <a:off x="584200" y="3681413"/>
            <a:ext cx="8915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860413"/>
                </a:solidFill>
                <a:latin typeface="MetaBook-Roman" pitchFamily="34" charset="0"/>
              </a:rPr>
              <a:t>ISC’09 Silver Sponsors</a:t>
            </a:r>
          </a:p>
        </p:txBody>
      </p:sp>
      <p:pic>
        <p:nvPicPr>
          <p:cNvPr id="36253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" y="4402138"/>
            <a:ext cx="80518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3F6869FF-11CE-4FA6-B2C6-1318548FC3A8}" type="slidenum">
              <a:rPr lang="de-DE"/>
              <a:pPr/>
              <a:t>12</a:t>
            </a:fld>
            <a:endParaRPr lang="de-DE"/>
          </a:p>
        </p:txBody>
      </p:sp>
      <p:pic>
        <p:nvPicPr>
          <p:cNvPr id="348162" name="Picture 2" descr="smi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63575" y="0"/>
            <a:ext cx="11310938" cy="6954838"/>
          </a:xfrm>
          <a:noFill/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428625" y="5734050"/>
            <a:ext cx="9047163" cy="579438"/>
          </a:xfrm>
          <a:prstGeom prst="rect">
            <a:avLst/>
          </a:prstGeom>
          <a:solidFill>
            <a:srgbClr val="87041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i="1">
                <a:solidFill>
                  <a:schemeClr val="bg1"/>
                </a:solidFill>
                <a:latin typeface="MetaBook-Roman" pitchFamily="34" charset="0"/>
              </a:rPr>
              <a:t>See You in Hamburg!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501B3D14-DFCA-4CD7-BFA2-CF6721315BFA}" type="slidenum">
              <a:rPr lang="de-DE"/>
              <a:pPr/>
              <a:t>2</a:t>
            </a:fld>
            <a:endParaRPr lang="de-DE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974725" y="1844675"/>
            <a:ext cx="4176713" cy="3816350"/>
          </a:xfrm>
          <a:prstGeom prst="rect">
            <a:avLst/>
          </a:prstGeom>
          <a:gradFill rotWithShape="1">
            <a:gsLst>
              <a:gs pos="0">
                <a:srgbClr val="F0ECEC">
                  <a:alpha val="34000"/>
                </a:srgbClr>
              </a:gs>
              <a:gs pos="100000">
                <a:srgbClr val="FFFFCC">
                  <a:alpha val="57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5151438" y="1844675"/>
            <a:ext cx="2063750" cy="3816350"/>
          </a:xfrm>
          <a:prstGeom prst="rect">
            <a:avLst/>
          </a:prstGeom>
          <a:gradFill rotWithShape="1">
            <a:gsLst>
              <a:gs pos="0">
                <a:srgbClr val="F0ECEC">
                  <a:alpha val="52000"/>
                </a:srgbClr>
              </a:gs>
              <a:gs pos="100000">
                <a:schemeClr val="bg1">
                  <a:alpha val="75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7227888" y="1844675"/>
            <a:ext cx="2093912" cy="3744913"/>
          </a:xfrm>
          <a:prstGeom prst="rect">
            <a:avLst/>
          </a:prstGeom>
          <a:gradFill rotWithShape="1">
            <a:gsLst>
              <a:gs pos="0">
                <a:srgbClr val="EF5B69">
                  <a:alpha val="25999"/>
                </a:srgbClr>
              </a:gs>
              <a:gs pos="100000">
                <a:schemeClr val="bg1">
                  <a:alpha val="71001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420688" y="1585913"/>
          <a:ext cx="8912225" cy="4867275"/>
        </p:xfrm>
        <a:graphic>
          <a:graphicData uri="http://schemas.openxmlformats.org/presentationml/2006/ole">
            <p:oleObj spid="_x0000_s331788" name="Diagramm" r:id="rId4" imgW="9401175" imgH="5133975" progId="MSGraph.Chart.8">
              <p:embed followColorScheme="full"/>
            </p:oleObj>
          </a:graphicData>
        </a:graphic>
      </p:graphicFrame>
      <p:sp>
        <p:nvSpPr>
          <p:cNvPr id="331783" name="Line 7"/>
          <p:cNvSpPr>
            <a:spLocks noChangeShapeType="1"/>
          </p:cNvSpPr>
          <p:nvPr/>
        </p:nvSpPr>
        <p:spPr bwMode="auto">
          <a:xfrm>
            <a:off x="7227888" y="17002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1208088" y="1808163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Mannheim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5264150" y="1808163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Dresden</a:t>
            </a:r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7605713" y="1808163"/>
            <a:ext cx="132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Hamburg</a:t>
            </a:r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>
            <a:off x="3236913" y="17002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1792" name="Rectangle 16"/>
          <p:cNvSpPr>
            <a:spLocks noChangeArrowheads="1"/>
          </p:cNvSpPr>
          <p:nvPr/>
        </p:nvSpPr>
        <p:spPr bwMode="auto">
          <a:xfrm>
            <a:off x="428625" y="1196975"/>
            <a:ext cx="891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860413"/>
                </a:solidFill>
                <a:latin typeface="MetaBook-Roman" pitchFamily="34" charset="0"/>
              </a:rPr>
              <a:t>Development of Participants and Projection (*)</a:t>
            </a:r>
          </a:p>
        </p:txBody>
      </p:sp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 dirty="0">
                <a:latin typeface="MetaBook-Roman" pitchFamily="34" charset="0"/>
              </a:rPr>
              <a:t>  </a:t>
            </a:r>
            <a:r>
              <a:rPr lang="de-DE" sz="1600" b="1" dirty="0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 dirty="0">
                <a:latin typeface="MetaBook-Roman" pitchFamily="34" charset="0"/>
              </a:rPr>
              <a:t>  </a:t>
            </a:r>
            <a:r>
              <a:rPr lang="de-DE" sz="1600" b="1" dirty="0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 dirty="0">
              <a:solidFill>
                <a:srgbClr val="7A8E9F"/>
              </a:solidFill>
              <a:latin typeface="MetaBook-Roman" pitchFamily="34" charset="0"/>
            </a:endParaRPr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5151438" y="17002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3236913" y="1808163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Heidelberg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53F24D0E-BA62-4181-A848-E50E29DDB00C}" type="slidenum">
              <a:rPr lang="de-DE"/>
              <a:pPr/>
              <a:t>3</a:t>
            </a:fld>
            <a:endParaRPr lang="de-DE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1092200" y="1844675"/>
            <a:ext cx="2690813" cy="3816350"/>
          </a:xfrm>
          <a:prstGeom prst="rect">
            <a:avLst/>
          </a:prstGeom>
          <a:gradFill rotWithShape="1">
            <a:gsLst>
              <a:gs pos="0">
                <a:srgbClr val="F0ECEC">
                  <a:alpha val="34000"/>
                </a:srgbClr>
              </a:gs>
              <a:gs pos="100000">
                <a:srgbClr val="FFFFCC">
                  <a:alpha val="57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3783013" y="1844675"/>
            <a:ext cx="2692400" cy="3816350"/>
          </a:xfrm>
          <a:prstGeom prst="rect">
            <a:avLst/>
          </a:prstGeom>
          <a:gradFill rotWithShape="1">
            <a:gsLst>
              <a:gs pos="0">
                <a:srgbClr val="F0ECEC">
                  <a:alpha val="52000"/>
                </a:srgbClr>
              </a:gs>
              <a:gs pos="100000">
                <a:schemeClr val="bg1">
                  <a:alpha val="75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475413" y="1844675"/>
            <a:ext cx="2846387" cy="3816350"/>
          </a:xfrm>
          <a:prstGeom prst="rect">
            <a:avLst/>
          </a:prstGeom>
          <a:gradFill rotWithShape="1">
            <a:gsLst>
              <a:gs pos="0">
                <a:srgbClr val="EF5B69">
                  <a:alpha val="25999"/>
                </a:srgbClr>
              </a:gs>
              <a:gs pos="100000">
                <a:schemeClr val="bg1">
                  <a:alpha val="71001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35881" name="Object 9"/>
          <p:cNvGraphicFramePr>
            <a:graphicFrameLocks noChangeAspect="1"/>
          </p:cNvGraphicFramePr>
          <p:nvPr/>
        </p:nvGraphicFramePr>
        <p:xfrm>
          <a:off x="382588" y="1585913"/>
          <a:ext cx="8912225" cy="4867275"/>
        </p:xfrm>
        <a:graphic>
          <a:graphicData uri="http://schemas.openxmlformats.org/presentationml/2006/ole">
            <p:oleObj spid="_x0000_s335881" name="Diagramm" r:id="rId4" imgW="9401175" imgH="5133975" progId="MSGraph.Chart.8">
              <p:embed followColorScheme="full"/>
            </p:oleObj>
          </a:graphicData>
        </a:graphic>
      </p:graphicFrame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6475413" y="16287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520825" y="1808163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Heidelberg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4171950" y="1808163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Dresden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137400" y="1808163"/>
            <a:ext cx="132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MetaBook-Roman" pitchFamily="34" charset="0"/>
              </a:rPr>
              <a:t>Hamburg</a:t>
            </a:r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>
            <a:off x="3783013" y="16287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406400" y="1196975"/>
            <a:ext cx="891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860413"/>
                </a:solidFill>
                <a:latin typeface="MetaBook-Roman" pitchFamily="34" charset="0"/>
              </a:rPr>
              <a:t>Development of Exhibition Floor Space in sqm and Projection (*)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B930DA76-77AD-4528-B069-C8A83510DD42}" type="slidenum">
              <a:rPr lang="de-DE"/>
              <a:pPr/>
              <a:t>4</a:t>
            </a:fld>
            <a:endParaRPr lang="de-DE"/>
          </a:p>
        </p:txBody>
      </p:sp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428625" y="1125538"/>
            <a:ext cx="4900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60413"/>
                </a:solidFill>
                <a:latin typeface="MetaBold-Roman" pitchFamily="34" charset="0"/>
              </a:rPr>
              <a:t>ISC’09 Conference Program Highlights</a:t>
            </a:r>
            <a:endParaRPr lang="en-US" sz="2000" b="1" dirty="0">
              <a:solidFill>
                <a:srgbClr val="860413"/>
              </a:solidFill>
              <a:latin typeface="MetaBold-Roman" pitchFamily="34" charset="0"/>
            </a:endParaRPr>
          </a:p>
        </p:txBody>
      </p:sp>
      <p:sp>
        <p:nvSpPr>
          <p:cNvPr id="303110" name="AutoShape 6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grpSp>
        <p:nvGrpSpPr>
          <p:cNvPr id="303114" name="Group 10"/>
          <p:cNvGrpSpPr>
            <a:grpSpLocks/>
          </p:cNvGrpSpPr>
          <p:nvPr/>
        </p:nvGrpSpPr>
        <p:grpSpPr bwMode="auto">
          <a:xfrm>
            <a:off x="584199" y="1700212"/>
            <a:ext cx="8640821" cy="4430749"/>
            <a:chOff x="204" y="1026"/>
            <a:chExt cx="4536" cy="2404"/>
          </a:xfrm>
        </p:grpSpPr>
        <p:sp>
          <p:nvSpPr>
            <p:cNvPr id="303115" name="Rectangle 11"/>
            <p:cNvSpPr>
              <a:spLocks noChangeArrowheads="1"/>
            </p:cNvSpPr>
            <p:nvPr/>
          </p:nvSpPr>
          <p:spPr bwMode="auto">
            <a:xfrm>
              <a:off x="249" y="1026"/>
              <a:ext cx="4491" cy="240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 smtClean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ISC’09 Keynote Talk by Andreas von </a:t>
              </a:r>
              <a:r>
                <a:rPr lang="en-US" b="1" dirty="0" err="1" smtClean="0">
                  <a:latin typeface="MetaBook-Roman" pitchFamily="34" charset="0"/>
                </a:rPr>
                <a:t>Bechtolsheim</a:t>
              </a:r>
              <a:r>
                <a:rPr lang="en-US" b="1" dirty="0" smtClean="0">
                  <a:latin typeface="MetaBook-Roman" pitchFamily="34" charset="0"/>
                </a:rPr>
                <a:t>, legendary Co-Founder, Chief Architect and Senior Vice President, Systems Group, Sun Microsystems, </a:t>
              </a:r>
              <a:r>
                <a:rPr lang="en-US" b="1" dirty="0" smtClean="0">
                  <a:latin typeface="MetaBook-Roman" pitchFamily="34" charset="0"/>
                </a:rPr>
                <a:t>USA: </a:t>
              </a:r>
              <a:r>
                <a:rPr lang="en-US" b="1" dirty="0" smtClean="0"/>
                <a:t>The Evolution of Interconnects for High-Performance </a:t>
              </a:r>
              <a:r>
                <a:rPr lang="en-US" b="1" dirty="0" smtClean="0"/>
                <a:t>Computing</a:t>
              </a:r>
              <a: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  <a:t/>
              </a:r>
              <a:b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</a:b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Prof. Dr. Gunter </a:t>
              </a:r>
              <a:r>
                <a:rPr lang="en-US" b="1" dirty="0" err="1" smtClean="0">
                  <a:latin typeface="MetaBook-Roman" pitchFamily="34" charset="0"/>
                </a:rPr>
                <a:t>Dueck</a:t>
              </a:r>
              <a:r>
                <a:rPr lang="en-US" b="1" dirty="0" smtClean="0">
                  <a:latin typeface="MetaBook-Roman" pitchFamily="34" charset="0"/>
                </a:rPr>
                <a:t>, IBM Distinguished Engineer &amp; Member of the IBM Academy of Technology: Lean Brain Management – More Success and Efficiency by Saving Intelligence.</a:t>
              </a: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Conference Sessions on HPC &amp; Weather/Climate, HPC &amp; Aerospace, </a:t>
              </a:r>
              <a:r>
                <a:rPr lang="en-US" b="1" dirty="0" err="1" smtClean="0">
                  <a:latin typeface="MetaBook-Roman" pitchFamily="34" charset="0"/>
                </a:rPr>
                <a:t>Multicore</a:t>
              </a:r>
              <a:r>
                <a:rPr lang="en-US" b="1" dirty="0" smtClean="0">
                  <a:latin typeface="MetaBook-Roman" pitchFamily="34" charset="0"/>
                </a:rPr>
                <a:t> Programming</a:t>
              </a:r>
              <a:endParaRPr lang="en-US" b="1" dirty="0">
                <a:latin typeface="MetaBook-Roman" pitchFamily="34" charset="0"/>
              </a:endParaRPr>
            </a:p>
          </p:txBody>
        </p:sp>
        <p:sp>
          <p:nvSpPr>
            <p:cNvPr id="303116" name="Rectangle 12"/>
            <p:cNvSpPr>
              <a:spLocks noChangeArrowheads="1"/>
            </p:cNvSpPr>
            <p:nvPr/>
          </p:nvSpPr>
          <p:spPr bwMode="auto">
            <a:xfrm>
              <a:off x="204" y="1026"/>
              <a:ext cx="4536" cy="2404"/>
            </a:xfrm>
            <a:prstGeom prst="rect">
              <a:avLst/>
            </a:prstGeom>
            <a:noFill/>
            <a:ln w="28575">
              <a:solidFill>
                <a:srgbClr val="7A8E9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B930DA76-77AD-4528-B069-C8A83510DD42}" type="slidenum">
              <a:rPr lang="de-DE"/>
              <a:pPr/>
              <a:t>5</a:t>
            </a:fld>
            <a:endParaRPr lang="de-DE"/>
          </a:p>
        </p:txBody>
      </p:sp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428625" y="1125538"/>
            <a:ext cx="5056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60413"/>
                </a:solidFill>
                <a:latin typeface="MetaBold-Roman" pitchFamily="34" charset="0"/>
              </a:rPr>
              <a:t>Main Focus at ISC’09: Cloud Computing</a:t>
            </a:r>
            <a:endParaRPr lang="en-US" sz="2000" b="1" dirty="0">
              <a:solidFill>
                <a:srgbClr val="860413"/>
              </a:solidFill>
              <a:latin typeface="MetaBold-Roman" pitchFamily="34" charset="0"/>
            </a:endParaRPr>
          </a:p>
        </p:txBody>
      </p:sp>
      <p:sp>
        <p:nvSpPr>
          <p:cNvPr id="303110" name="AutoShape 6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4199" y="1700212"/>
            <a:ext cx="8640821" cy="4430749"/>
            <a:chOff x="204" y="1026"/>
            <a:chExt cx="4536" cy="2404"/>
          </a:xfrm>
        </p:grpSpPr>
        <p:sp>
          <p:nvSpPr>
            <p:cNvPr id="303115" name="Rectangle 11"/>
            <p:cNvSpPr>
              <a:spLocks noChangeArrowheads="1"/>
            </p:cNvSpPr>
            <p:nvPr/>
          </p:nvSpPr>
          <p:spPr bwMode="auto">
            <a:xfrm>
              <a:off x="249" y="1026"/>
              <a:ext cx="4491" cy="240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 smtClean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 smtClean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IBM, HP, Microsoft</a:t>
              </a:r>
              <a:br>
                <a:rPr lang="en-US" b="1" dirty="0" smtClean="0">
                  <a:latin typeface="MetaBook-Roman" pitchFamily="34" charset="0"/>
                </a:rPr>
              </a:br>
              <a:r>
                <a:rPr lang="en-US" b="1" dirty="0" smtClean="0">
                  <a:latin typeface="MetaBook-Roman" pitchFamily="34" charset="0"/>
                </a:rPr>
                <a:t>Google, Amazon, Yahoo</a:t>
              </a:r>
              <a: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  <a:t/>
              </a:r>
              <a:b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</a:b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Specialized sessions on </a:t>
              </a:r>
              <a:r>
                <a:rPr lang="en-US" b="1" dirty="0" err="1" smtClean="0">
                  <a:latin typeface="MetaBook-Roman" pitchFamily="34" charset="0"/>
                </a:rPr>
                <a:t>Multicore</a:t>
              </a:r>
              <a:r>
                <a:rPr lang="en-US" b="1" dirty="0" smtClean="0">
                  <a:latin typeface="MetaBook-Roman" pitchFamily="34" charset="0"/>
                </a:rPr>
                <a:t>/</a:t>
              </a:r>
              <a:r>
                <a:rPr lang="en-US" b="1" dirty="0" err="1" smtClean="0">
                  <a:latin typeface="MetaBook-Roman" pitchFamily="34" charset="0"/>
                </a:rPr>
                <a:t>Manycore</a:t>
              </a:r>
              <a:r>
                <a:rPr lang="en-US" b="1" dirty="0" smtClean="0">
                  <a:latin typeface="MetaBook-Roman" pitchFamily="34" charset="0"/>
                </a:rPr>
                <a:t> </a:t>
              </a:r>
              <a:r>
                <a:rPr lang="en-US" b="1" dirty="0" err="1" smtClean="0">
                  <a:latin typeface="MetaBook-Roman" pitchFamily="34" charset="0"/>
                </a:rPr>
                <a:t>Architechtures</a:t>
              </a:r>
              <a:r>
                <a:rPr lang="en-US" b="1" dirty="0" smtClean="0">
                  <a:latin typeface="MetaBook-Roman" pitchFamily="34" charset="0"/>
                </a:rPr>
                <a:t>, HPC &amp; Seismic, Gas &amp; Oil Applications, GPU and Extreme Data Management Mining</a:t>
              </a: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Thomas Sterling puts the past HPC year in perspective</a:t>
              </a:r>
            </a:p>
          </p:txBody>
        </p:sp>
        <p:sp>
          <p:nvSpPr>
            <p:cNvPr id="303116" name="Rectangle 12"/>
            <p:cNvSpPr>
              <a:spLocks noChangeArrowheads="1"/>
            </p:cNvSpPr>
            <p:nvPr/>
          </p:nvSpPr>
          <p:spPr bwMode="auto">
            <a:xfrm>
              <a:off x="204" y="1026"/>
              <a:ext cx="4536" cy="2404"/>
            </a:xfrm>
            <a:prstGeom prst="rect">
              <a:avLst/>
            </a:prstGeom>
            <a:noFill/>
            <a:ln w="28575">
              <a:solidFill>
                <a:srgbClr val="7A8E9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B930DA76-77AD-4528-B069-C8A83510DD42}" type="slidenum">
              <a:rPr lang="de-DE"/>
              <a:pPr/>
              <a:t>6</a:t>
            </a:fld>
            <a:endParaRPr lang="de-DE"/>
          </a:p>
        </p:txBody>
      </p:sp>
      <p:sp>
        <p:nvSpPr>
          <p:cNvPr id="303110" name="AutoShape 6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4199" y="1700212"/>
            <a:ext cx="8640821" cy="4430749"/>
            <a:chOff x="204" y="1026"/>
            <a:chExt cx="4536" cy="2404"/>
          </a:xfrm>
        </p:grpSpPr>
        <p:sp>
          <p:nvSpPr>
            <p:cNvPr id="303115" name="Rectangle 11"/>
            <p:cNvSpPr>
              <a:spLocks noChangeArrowheads="1"/>
            </p:cNvSpPr>
            <p:nvPr/>
          </p:nvSpPr>
          <p:spPr bwMode="auto">
            <a:xfrm>
              <a:off x="249" y="1026"/>
              <a:ext cx="4491" cy="240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 smtClean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 smtClean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Hot Seat Session: Grilling the leading HPC vendors with tough questions</a:t>
              </a:r>
              <a: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  <a:t/>
              </a:r>
              <a:br>
                <a:rPr lang="en-US" b="1" dirty="0">
                  <a:solidFill>
                    <a:srgbClr val="7A8E9F"/>
                  </a:solidFill>
                  <a:latin typeface="MetaBook-Roman" pitchFamily="34" charset="0"/>
                </a:rPr>
              </a:br>
              <a:endParaRPr lang="en-US" b="1" dirty="0">
                <a:solidFill>
                  <a:srgbClr val="7A8E9F"/>
                </a:solidFill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Exhibitor Forum Sessions featuring briefings on the newest technologies</a:t>
              </a: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Scientific Session, including the ISC and PRACE award winning papers</a:t>
              </a: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endParaRPr lang="en-US" b="1" dirty="0">
                <a:latin typeface="MetaBook-Roman" pitchFamily="34" charset="0"/>
              </a:endParaRPr>
            </a:p>
            <a:p>
              <a:pPr marL="342900" indent="-342900">
                <a:buClr>
                  <a:srgbClr val="860413"/>
                </a:buClr>
                <a:buFont typeface="Wingdings" pitchFamily="2" charset="2"/>
                <a:buChar char="§"/>
              </a:pPr>
              <a:r>
                <a:rPr lang="en-US" b="1" dirty="0" smtClean="0">
                  <a:latin typeface="MetaBook-Roman" pitchFamily="34" charset="0"/>
                </a:rPr>
                <a:t>Research Poster Session highlighting late-breaking research</a:t>
              </a:r>
              <a:endParaRPr lang="en-US" b="1" dirty="0">
                <a:latin typeface="MetaBook-Roman" pitchFamily="34" charset="0"/>
              </a:endParaRPr>
            </a:p>
          </p:txBody>
        </p:sp>
        <p:sp>
          <p:nvSpPr>
            <p:cNvPr id="303116" name="Rectangle 12"/>
            <p:cNvSpPr>
              <a:spLocks noChangeArrowheads="1"/>
            </p:cNvSpPr>
            <p:nvPr/>
          </p:nvSpPr>
          <p:spPr bwMode="auto">
            <a:xfrm>
              <a:off x="204" y="1026"/>
              <a:ext cx="4536" cy="2404"/>
            </a:xfrm>
            <a:prstGeom prst="rect">
              <a:avLst/>
            </a:prstGeom>
            <a:noFill/>
            <a:ln w="28575">
              <a:solidFill>
                <a:srgbClr val="7A8E9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625" y="1125538"/>
            <a:ext cx="4900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60413"/>
                </a:solidFill>
                <a:latin typeface="MetaBold-Roman" pitchFamily="34" charset="0"/>
              </a:rPr>
              <a:t>ISC’09 Conference Program Highlights</a:t>
            </a:r>
            <a:endParaRPr lang="en-US" sz="2000" b="1" dirty="0">
              <a:solidFill>
                <a:srgbClr val="860413"/>
              </a:solidFill>
              <a:latin typeface="MetaBold-Roman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B930DA76-77AD-4528-B069-C8A83510DD42}" type="slidenum">
              <a:rPr lang="de-DE"/>
              <a:pPr/>
              <a:t>7</a:t>
            </a:fld>
            <a:endParaRPr lang="de-DE"/>
          </a:p>
        </p:txBody>
      </p:sp>
      <p:sp>
        <p:nvSpPr>
          <p:cNvPr id="303110" name="AutoShape 6" descr="765300911@02032007-1AD6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4199" y="1700212"/>
            <a:ext cx="8640821" cy="4430749"/>
            <a:chOff x="204" y="1026"/>
            <a:chExt cx="4536" cy="2404"/>
          </a:xfrm>
        </p:grpSpPr>
        <p:sp>
          <p:nvSpPr>
            <p:cNvPr id="303115" name="Rectangle 11"/>
            <p:cNvSpPr>
              <a:spLocks noChangeArrowheads="1"/>
            </p:cNvSpPr>
            <p:nvPr/>
          </p:nvSpPr>
          <p:spPr bwMode="auto">
            <a:xfrm>
              <a:off x="249" y="1026"/>
              <a:ext cx="4491" cy="240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355600" indent="-355600">
                <a:buFont typeface="Wingdings" pitchFamily="2" charset="2"/>
                <a:buChar char="§"/>
              </a:pPr>
              <a:endParaRPr lang="en-US" sz="1600" b="1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HPC &amp; WEATHER/CLIMATE MODELING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HPC &amp; AEROSPACE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HPC &amp; CLOUD COMPUTING – SYNERGY OR COMPETITION?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HPC &amp; SEISMIC/GAS &amp; OIL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GPU PANEL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EXTREME DATA MANAGEMENT/MINING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smtClean="0"/>
                <a:t>MULTICORE / MANYCORE</a:t>
              </a:r>
              <a:endParaRPr lang="en-US" sz="1600" b="1" dirty="0" smtClean="0"/>
            </a:p>
            <a:p>
              <a:pPr marL="355600" indent="-355600">
                <a:buFont typeface="Wingdings" pitchFamily="2" charset="2"/>
                <a:buChar char="§"/>
              </a:pPr>
              <a:endParaRPr lang="en-US" sz="1600" b="1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EXHIBITION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EXIBITOR FORUM SESSION 1 - 6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 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SCIENTIFIC SESSION 1 - 3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err="1" smtClean="0"/>
                <a:t>BoF</a:t>
              </a:r>
              <a:r>
                <a:rPr lang="en-US" sz="1600" b="1" dirty="0" smtClean="0"/>
                <a:t> SESSIONS 1 – 6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RESEARCH POSTER SESSION</a:t>
              </a:r>
              <a:endParaRPr lang="de-DE" sz="1600" dirty="0" smtClean="0"/>
            </a:p>
            <a:p>
              <a:pPr marL="355600" indent="-355600">
                <a:buFont typeface="Wingdings" pitchFamily="2" charset="2"/>
                <a:buChar char="§"/>
              </a:pPr>
              <a:r>
                <a:rPr lang="en-US" sz="1600" b="1" dirty="0" smtClean="0"/>
                <a:t>HOT SEAT SESSION 1 – 2</a:t>
              </a:r>
            </a:p>
            <a:p>
              <a:pPr marL="355600" indent="-355600">
                <a:buFont typeface="Wingdings" pitchFamily="2" charset="2"/>
                <a:buChar char="§"/>
              </a:pPr>
              <a:endParaRPr lang="en-US" sz="1600" b="1" dirty="0" smtClean="0"/>
            </a:p>
            <a:p>
              <a:pPr marL="355600" indent="-355600">
                <a:buFont typeface="Wingdings" pitchFamily="2" charset="2"/>
                <a:buChar char="§"/>
              </a:pPr>
              <a:endParaRPr lang="en-US" sz="1600" b="1" dirty="0">
                <a:latin typeface="MetaBook-Roman" pitchFamily="34" charset="0"/>
              </a:endParaRPr>
            </a:p>
          </p:txBody>
        </p:sp>
        <p:sp>
          <p:nvSpPr>
            <p:cNvPr id="303116" name="Rectangle 12"/>
            <p:cNvSpPr>
              <a:spLocks noChangeArrowheads="1"/>
            </p:cNvSpPr>
            <p:nvPr/>
          </p:nvSpPr>
          <p:spPr bwMode="auto">
            <a:xfrm>
              <a:off x="204" y="1026"/>
              <a:ext cx="4536" cy="2404"/>
            </a:xfrm>
            <a:prstGeom prst="rect">
              <a:avLst/>
            </a:prstGeom>
            <a:noFill/>
            <a:ln w="28575">
              <a:solidFill>
                <a:srgbClr val="7A8E9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625" y="1125538"/>
            <a:ext cx="4900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60413"/>
                </a:solidFill>
                <a:latin typeface="MetaBold-Roman" pitchFamily="34" charset="0"/>
              </a:rPr>
              <a:t>ISC’09 Conference Program Highlights</a:t>
            </a:r>
            <a:endParaRPr lang="en-US" sz="2000" b="1" dirty="0">
              <a:solidFill>
                <a:srgbClr val="860413"/>
              </a:solidFill>
              <a:latin typeface="MetaBold-Roman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/>
              <a:pPr/>
              <a:t>October 14, 2008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C1CA1C6-B800-4835-9B42-5310BA0A79ED}" type="slidenum">
              <a:rPr lang="de-DE"/>
              <a:pPr/>
              <a:t>8</a:t>
            </a:fld>
            <a:endParaRPr lang="de-DE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8000" y="1773238"/>
            <a:ext cx="8969375" cy="3384550"/>
          </a:xfrm>
          <a:noFill/>
          <a:ln w="28575">
            <a:solidFill>
              <a:srgbClr val="7B8E9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CC3300"/>
                </a:solidFill>
              </a:rPr>
              <a:t/>
            </a:r>
            <a:br>
              <a:rPr lang="en-US" sz="1600" dirty="0">
                <a:solidFill>
                  <a:srgbClr val="CC3300"/>
                </a:solidFill>
              </a:rPr>
            </a:br>
            <a:r>
              <a:rPr lang="en-US" sz="1600" dirty="0">
                <a:solidFill>
                  <a:srgbClr val="7B8E9F"/>
                </a:solidFill>
              </a:rPr>
              <a:t/>
            </a:r>
            <a:br>
              <a:rPr lang="en-US" sz="1600" dirty="0">
                <a:solidFill>
                  <a:srgbClr val="7B8E9F"/>
                </a:solidFill>
              </a:rPr>
            </a:br>
            <a:r>
              <a:rPr lang="en-US" sz="1600" dirty="0">
                <a:solidFill>
                  <a:srgbClr val="7B8E9F"/>
                </a:solidFill>
              </a:rPr>
              <a:t> </a:t>
            </a:r>
            <a:r>
              <a:rPr lang="en-US" sz="2800" b="1" dirty="0">
                <a:solidFill>
                  <a:srgbClr val="860413"/>
                </a:solidFill>
                <a:latin typeface="MetaBook-Roman" pitchFamily="34" charset="0"/>
              </a:rPr>
              <a:t>Release of the </a:t>
            </a:r>
            <a:r>
              <a:rPr lang="en-US" sz="2800" b="1" dirty="0" smtClean="0">
                <a:solidFill>
                  <a:srgbClr val="860413"/>
                </a:solidFill>
                <a:latin typeface="MetaBook-Roman" pitchFamily="34" charset="0"/>
              </a:rPr>
              <a:t>33</a:t>
            </a:r>
            <a:r>
              <a:rPr lang="en-US" sz="2800" b="1" baseline="30000" dirty="0" smtClean="0">
                <a:solidFill>
                  <a:srgbClr val="860413"/>
                </a:solidFill>
                <a:latin typeface="MetaBook-Roman" pitchFamily="34" charset="0"/>
              </a:rPr>
              <a:t>rd</a:t>
            </a:r>
            <a:r>
              <a:rPr lang="en-US" sz="2800" b="1" dirty="0" smtClean="0">
                <a:solidFill>
                  <a:srgbClr val="860413"/>
                </a:solidFill>
                <a:latin typeface="MetaBook-Roman" pitchFamily="34" charset="0"/>
              </a:rPr>
              <a:t> TOP500 </a:t>
            </a:r>
            <a:r>
              <a:rPr lang="en-US" sz="2800" b="1" dirty="0">
                <a:solidFill>
                  <a:srgbClr val="860413"/>
                </a:solidFill>
                <a:latin typeface="MetaBook-Roman" pitchFamily="34" charset="0"/>
              </a:rPr>
              <a:t>List at </a:t>
            </a:r>
            <a:r>
              <a:rPr lang="en-US" sz="2800" b="1" dirty="0" smtClean="0">
                <a:solidFill>
                  <a:srgbClr val="860413"/>
                </a:solidFill>
                <a:latin typeface="MetaBook-Roman" pitchFamily="34" charset="0"/>
              </a:rPr>
              <a:t>ISC’09</a:t>
            </a:r>
            <a:endParaRPr lang="en-US" sz="2800" b="1" dirty="0">
              <a:solidFill>
                <a:srgbClr val="860413"/>
              </a:solidFill>
              <a:latin typeface="MetaBook-Roman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7B8E9F"/>
              </a:solidFill>
              <a:latin typeface="MetaBook-Roman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MetaBook-Roman" pitchFamily="34" charset="0"/>
              </a:rPr>
              <a:t>Ranking the World’s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MetaBook-Roman" pitchFamily="34" charset="0"/>
              </a:rPr>
              <a:t>500 Fastest Supercomputers by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MetaBook-Roman" pitchFamily="34" charset="0"/>
              </a:rPr>
              <a:t>Performance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3600" b="1" dirty="0">
                <a:solidFill>
                  <a:srgbClr val="7B8E9F"/>
                </a:solidFill>
                <a:latin typeface="MetaBook-Roman" pitchFamily="34" charset="0"/>
              </a:rPr>
              <a:t>   </a:t>
            </a:r>
          </a:p>
        </p:txBody>
      </p:sp>
      <p:pic>
        <p:nvPicPr>
          <p:cNvPr id="299012" name="Picture 4" descr="top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4437063"/>
            <a:ext cx="3065463" cy="1390650"/>
          </a:xfrm>
          <a:prstGeom prst="rect">
            <a:avLst/>
          </a:prstGeom>
          <a:noFill/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>
                <a:latin typeface="MetaBook-Roman" pitchFamily="34" charset="0"/>
              </a:rPr>
              <a:t>  </a:t>
            </a:r>
            <a:r>
              <a:rPr lang="de-DE" sz="1600" b="1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>
              <a:solidFill>
                <a:srgbClr val="7A8E9F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18A0-E33A-4E60-A92D-71D6DAD0BE1B}" type="datetime4">
              <a:rPr lang="en-US" smtClean="0"/>
              <a:pPr/>
              <a:t>October 14, 2008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06BB143-D3F8-416B-A305-E1CA99085840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276346" y="2393955"/>
          <a:ext cx="7072363" cy="2714643"/>
        </p:xfrm>
        <a:graphic>
          <a:graphicData uri="http://schemas.openxmlformats.org/drawingml/2006/table">
            <a:tbl>
              <a:tblPr/>
              <a:tblGrid>
                <a:gridCol w="1283263"/>
                <a:gridCol w="908377"/>
                <a:gridCol w="897562"/>
                <a:gridCol w="897562"/>
                <a:gridCol w="1013896"/>
                <a:gridCol w="1071570"/>
                <a:gridCol w="1000133"/>
              </a:tblGrid>
              <a:tr h="678663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smtClean="0">
                          <a:solidFill>
                            <a:srgbClr val="FFFFFF"/>
                          </a:solidFill>
                          <a:latin typeface="Calibri"/>
                        </a:rPr>
                        <a:t>Conference</a:t>
                      </a: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(Tue-Thu)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Conference</a:t>
                      </a:r>
                    </a:p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Fri</a:t>
                      </a:r>
                      <a:endParaRPr lang="de-DE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smtClean="0">
                          <a:solidFill>
                            <a:srgbClr val="FFFFFF"/>
                          </a:solidFill>
                          <a:latin typeface="Calibri"/>
                        </a:rPr>
                        <a:t>Conference</a:t>
                      </a:r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Tue-Fri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Exhibition Pass *</a:t>
                      </a: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(</a:t>
                      </a:r>
                      <a:r>
                        <a:rPr lang="de-DE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Wed</a:t>
                      </a: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-Thu)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Exhibition Pass * </a:t>
                      </a:r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Tue 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Booth Pass **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93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Industrie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93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Academia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Students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240,00 €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933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  Exhibition, Exhibitor Forum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93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** Exhibition, Exhbitor Forum, Hot-Seat, BoFs</a:t>
                      </a:r>
                    </a:p>
                  </a:txBody>
                  <a:tcPr marL="9331" marR="9331" marT="933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66763" y="549275"/>
            <a:ext cx="292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7A8E9F"/>
                </a:solidFill>
                <a:latin typeface="MetaBook-Roman" pitchFamily="34" charset="0"/>
              </a:rPr>
              <a:t>EUROPE‘S</a:t>
            </a:r>
            <a:r>
              <a:rPr lang="de-DE" sz="1600" b="1" dirty="0">
                <a:latin typeface="MetaBook-Roman" pitchFamily="34" charset="0"/>
              </a:rPr>
              <a:t>  </a:t>
            </a:r>
            <a:r>
              <a:rPr lang="de-DE" sz="1600" b="1" dirty="0">
                <a:solidFill>
                  <a:srgbClr val="860413"/>
                </a:solidFill>
                <a:latin typeface="MetaBook-Roman" pitchFamily="34" charset="0"/>
              </a:rPr>
              <a:t>PREMIER</a:t>
            </a:r>
            <a:r>
              <a:rPr lang="de-DE" sz="1600" b="1" dirty="0">
                <a:latin typeface="MetaBook-Roman" pitchFamily="34" charset="0"/>
              </a:rPr>
              <a:t>  </a:t>
            </a:r>
            <a:r>
              <a:rPr lang="de-DE" sz="1600" b="1" dirty="0">
                <a:solidFill>
                  <a:srgbClr val="7A8E9F"/>
                </a:solidFill>
                <a:latin typeface="MetaBook-Roman" pitchFamily="34" charset="0"/>
              </a:rPr>
              <a:t>HPC EVENT</a:t>
            </a:r>
            <a:endParaRPr lang="en-US" sz="1600" b="1" dirty="0">
              <a:solidFill>
                <a:srgbClr val="7A8E9F"/>
              </a:solidFill>
              <a:latin typeface="MetaBook-Roman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6400" y="1196975"/>
            <a:ext cx="891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860413"/>
                </a:solidFill>
                <a:latin typeface="MetaBook-Roman" pitchFamily="34" charset="0"/>
              </a:rPr>
              <a:t>Pricing Structure</a:t>
            </a:r>
            <a:endParaRPr lang="en-US" sz="2000" b="1" dirty="0">
              <a:solidFill>
                <a:srgbClr val="860413"/>
              </a:solidFill>
              <a:latin typeface="MetaBook-Roman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1387</Words>
  <Application>Microsoft PowerPoint</Application>
  <PresentationFormat>A4-Papier (210x297 mm)</PresentationFormat>
  <Paragraphs>179</Paragraphs>
  <Slides>12</Slides>
  <Notes>11</Notes>
  <HiddenSlides>1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Benutzerdefiniertes Design</vt:lpstr>
      <vt:lpstr>Standarddesign</vt:lpstr>
      <vt:lpstr>Diagramm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Gietl</dc:creator>
  <cp:lastModifiedBy>Test</cp:lastModifiedBy>
  <cp:revision>290</cp:revision>
  <dcterms:created xsi:type="dcterms:W3CDTF">2005-09-22T10:56:08Z</dcterms:created>
  <dcterms:modified xsi:type="dcterms:W3CDTF">2008-10-14T06:45:04Z</dcterms:modified>
</cp:coreProperties>
</file>